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256" r:id="rId3"/>
    <p:sldId id="257" r:id="rId4"/>
    <p:sldId id="258" r:id="rId5"/>
    <p:sldId id="259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3" r:id="rId14"/>
    <p:sldId id="270" r:id="rId15"/>
    <p:sldId id="277" r:id="rId16"/>
    <p:sldId id="271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FA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jpe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9/11/2017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8;&#1056;&#1045;&#1053;&#1040;&#1046;&#1045;&#1056;1.pptx" TargetMode="Externa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postcards.rin.ru/postcards/pictures_sm/10355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&#1058;&#1056;&#1045;&#1053;&#1040;&#1046;&#1045;&#1056;2.pp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rusliter19.ucoz.ru/_si/0/43998886.gi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лыбающееся лицо 1"/>
          <p:cNvSpPr/>
          <p:nvPr/>
        </p:nvSpPr>
        <p:spPr>
          <a:xfrm>
            <a:off x="611188" y="1484313"/>
            <a:ext cx="2089150" cy="1944687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Улыбающееся лицо 2"/>
          <p:cNvSpPr/>
          <p:nvPr/>
        </p:nvSpPr>
        <p:spPr>
          <a:xfrm>
            <a:off x="3419475" y="2882900"/>
            <a:ext cx="2089150" cy="2058988"/>
          </a:xfrm>
          <a:prstGeom prst="smileyFace">
            <a:avLst>
              <a:gd name="adj" fmla="val -3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6372225" y="4292600"/>
            <a:ext cx="2160588" cy="1944688"/>
          </a:xfrm>
          <a:prstGeom prst="smileyFace">
            <a:avLst>
              <a:gd name="adj" fmla="val -4653"/>
            </a:avLst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447800" y="1219200"/>
            <a:ext cx="6286500" cy="27860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Формулы сокращенного умножения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5562600" cy="8382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Изучили формулы: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524000"/>
            <a:ext cx="3643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Квадрат суммы двух выражений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819400"/>
            <a:ext cx="1643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 </a:t>
            </a:r>
            <a:r>
              <a:rPr lang="ru-RU" sz="36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(а + в)</a:t>
            </a:r>
            <a:r>
              <a:rPr lang="ru-RU" sz="3600" b="1" baseline="300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2</a:t>
            </a:r>
            <a:r>
              <a:rPr lang="ru-RU" sz="36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 </a:t>
            </a:r>
          </a:p>
          <a:p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44196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=а</a:t>
            </a:r>
            <a:r>
              <a:rPr lang="ru-RU" sz="3600" baseline="30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2 </a:t>
            </a:r>
            <a:r>
              <a:rPr lang="ru-RU" sz="36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+2ав +в</a:t>
            </a:r>
            <a:r>
              <a:rPr lang="ru-RU" sz="3600" baseline="30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2</a:t>
            </a:r>
            <a:endParaRPr lang="ru-RU" sz="36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29200" y="1524000"/>
            <a:ext cx="35718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Квадрат разности двух выражений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2743200"/>
            <a:ext cx="1462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(а - в)</a:t>
            </a:r>
            <a:r>
              <a:rPr lang="ru-RU" sz="3600" b="1" baseline="30000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Sylfaen" pitchFamily="18" charset="0"/>
              </a:rPr>
              <a:t>2</a:t>
            </a:r>
            <a:endParaRPr lang="ru-RU" sz="5400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4419600"/>
            <a:ext cx="242726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=а</a:t>
            </a:r>
            <a:r>
              <a:rPr lang="ru-RU" sz="3200" baseline="30000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2 </a:t>
            </a:r>
            <a:r>
              <a:rPr lang="ru-RU" sz="3200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- 2ав +в</a:t>
            </a:r>
            <a:r>
              <a:rPr lang="ru-RU" sz="3200" baseline="30000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2</a:t>
            </a:r>
            <a:endParaRPr lang="ru-RU" sz="3200" dirty="0" smtClean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010400" cy="8382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Проверим знание формул!</a:t>
            </a:r>
          </a:p>
        </p:txBody>
      </p:sp>
      <p:pic>
        <p:nvPicPr>
          <p:cNvPr id="4" name="Picture 5" descr="ANTN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971800"/>
            <a:ext cx="33305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Выноска-облако 7"/>
          <p:cNvSpPr/>
          <p:nvPr/>
        </p:nvSpPr>
        <p:spPr>
          <a:xfrm>
            <a:off x="2209800" y="1295400"/>
            <a:ext cx="3581400" cy="2667000"/>
          </a:xfrm>
          <a:prstGeom prst="cloud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0" y="1905000"/>
            <a:ext cx="3505200" cy="12192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buNone/>
            </a:pPr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hlinkClick r:id="rId3" action="ppaction://hlinkpres?slideindex=1&amp;slidetitle="/>
              </a:rPr>
              <a:t>ТРЕНАЖЕР1.</a:t>
            </a:r>
            <a:r>
              <a:rPr lang="en-US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hlinkClick r:id="rId3" action="ppaction://hlinkpres?slideindex=1&amp;slidetitle="/>
              </a:rPr>
              <a:t>pptx</a:t>
            </a:r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43000" y="4038600"/>
            <a:ext cx="10668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=2025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4876800"/>
            <a:ext cx="106680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=5625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124200"/>
            <a:ext cx="10668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= 4225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9400" y="381000"/>
            <a:ext cx="3200400" cy="81991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1219200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Математический фокус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5" name="Picture 5" descr="Картинка 252 из 16997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981200"/>
            <a:ext cx="3048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457200" y="3048000"/>
            <a:ext cx="69762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Garamond" pitchFamily="18" charset="0"/>
              </a:rPr>
              <a:t>65</a:t>
            </a:r>
            <a:r>
              <a:rPr lang="ru-RU" sz="3200" b="1" baseline="30000" dirty="0" smtClean="0">
                <a:latin typeface="Garamond" pitchFamily="18" charset="0"/>
              </a:rPr>
              <a:t>2</a:t>
            </a:r>
            <a:endParaRPr lang="ru-RU" b="1" dirty="0">
              <a:latin typeface="Garamond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962400"/>
            <a:ext cx="762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/>
              <a:t>45</a:t>
            </a:r>
            <a:r>
              <a:rPr lang="ru-RU" sz="3200" b="1" baseline="30000" dirty="0" smtClean="0"/>
              <a:t>2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4800600"/>
            <a:ext cx="762000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/>
              <a:t>75</a:t>
            </a:r>
            <a:r>
              <a:rPr lang="ru-RU" sz="3200" b="1" baseline="30000" dirty="0" smtClean="0"/>
              <a:t>2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5638801"/>
            <a:ext cx="8382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/>
              <a:t>35</a:t>
            </a:r>
            <a:r>
              <a:rPr lang="ru-RU" sz="3200" b="1" baseline="30000" dirty="0" smtClean="0"/>
              <a:t>2</a:t>
            </a:r>
            <a:endParaRPr lang="ru-RU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95400" y="5715000"/>
            <a:ext cx="99060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=1225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2" grpId="0" animBg="1"/>
      <p:bldP spid="3" grpId="0" build="p"/>
      <p:bldP spid="6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лако 15"/>
          <p:cNvSpPr/>
          <p:nvPr/>
        </p:nvSpPr>
        <p:spPr>
          <a:xfrm>
            <a:off x="2667000" y="3352800"/>
            <a:ext cx="2209800" cy="12954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a</a:t>
            </a:r>
            <a:r>
              <a:rPr lang="en-US" sz="4800" b="1" dirty="0" smtClean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-</a:t>
            </a:r>
            <a:r>
              <a:rPr lang="en-US" sz="4800" b="1" dirty="0" smtClean="0"/>
              <a:t>b</a:t>
            </a:r>
            <a:endParaRPr lang="ru-RU" sz="4800" b="1" dirty="0"/>
          </a:p>
        </p:txBody>
      </p:sp>
      <p:sp>
        <p:nvSpPr>
          <p:cNvPr id="17" name="Облако 16"/>
          <p:cNvSpPr/>
          <p:nvPr/>
        </p:nvSpPr>
        <p:spPr>
          <a:xfrm>
            <a:off x="685800" y="2133600"/>
            <a:ext cx="2143140" cy="128588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ru-RU" sz="3200" b="1" i="1" dirty="0" smtClean="0">
                <a:solidFill>
                  <a:schemeClr val="tx1"/>
                </a:solidFill>
              </a:rPr>
              <a:t>а</a:t>
            </a:r>
            <a:r>
              <a:rPr lang="ru-RU" sz="3200" b="1" i="1" baseline="30000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– </a:t>
            </a:r>
            <a:r>
              <a:rPr lang="ru-RU" sz="3200" b="1" i="1" dirty="0" smtClean="0">
                <a:solidFill>
                  <a:schemeClr val="tx1"/>
                </a:solidFill>
              </a:rPr>
              <a:t>в</a:t>
            </a:r>
            <a:r>
              <a:rPr lang="ru-RU" sz="3200" b="1" i="1" baseline="30000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</a:t>
            </a:r>
          </a:p>
        </p:txBody>
      </p:sp>
      <p:sp>
        <p:nvSpPr>
          <p:cNvPr id="18" name="Облако 17"/>
          <p:cNvSpPr/>
          <p:nvPr/>
        </p:nvSpPr>
        <p:spPr>
          <a:xfrm>
            <a:off x="3048000" y="1752600"/>
            <a:ext cx="2214578" cy="1500198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/>
              <a:t>a</a:t>
            </a:r>
            <a:r>
              <a:rPr lang="en-US" sz="4400" b="1" dirty="0" err="1" smtClean="0">
                <a:effectLst>
                  <a:glow rad="139700">
                    <a:srgbClr val="FF0000">
                      <a:alpha val="40000"/>
                    </a:srgbClr>
                  </a:glow>
                </a:effectLst>
              </a:rPr>
              <a:t>+</a:t>
            </a:r>
            <a:r>
              <a:rPr lang="en-US" sz="4400" b="1" dirty="0" err="1" smtClean="0"/>
              <a:t>b</a:t>
            </a:r>
            <a:endParaRPr lang="ru-RU" sz="4400" b="1" dirty="0"/>
          </a:p>
        </p:txBody>
      </p:sp>
      <p:sp>
        <p:nvSpPr>
          <p:cNvPr id="19" name="Облако 18"/>
          <p:cNvSpPr/>
          <p:nvPr/>
        </p:nvSpPr>
        <p:spPr>
          <a:xfrm>
            <a:off x="228600" y="3657600"/>
            <a:ext cx="2357454" cy="1500198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ru-RU" sz="3200" b="1" dirty="0" smtClean="0"/>
              <a:t>(</a:t>
            </a:r>
            <a:r>
              <a:rPr lang="ru-RU" sz="3200" b="1" i="1" dirty="0" smtClean="0"/>
              <a:t>а</a:t>
            </a:r>
            <a:r>
              <a:rPr lang="ru-RU" sz="3200" b="1" dirty="0" smtClean="0"/>
              <a:t> </a:t>
            </a:r>
            <a:r>
              <a:rPr lang="ru-RU" sz="3200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+</a:t>
            </a:r>
            <a:r>
              <a:rPr lang="ru-RU" sz="3200" b="1" dirty="0" smtClean="0"/>
              <a:t> </a:t>
            </a:r>
            <a:r>
              <a:rPr lang="ru-RU" sz="3200" b="1" i="1" dirty="0" smtClean="0"/>
              <a:t>в</a:t>
            </a:r>
            <a:r>
              <a:rPr lang="ru-RU" sz="3200" b="1" dirty="0" smtClean="0"/>
              <a:t>)</a:t>
            </a:r>
            <a:r>
              <a:rPr lang="ru-RU" sz="3200" b="1" baseline="30000" dirty="0" smtClean="0">
                <a:effectLst>
                  <a:glow rad="228600">
                    <a:srgbClr val="FF0000">
                      <a:alpha val="40000"/>
                    </a:srgbClr>
                  </a:glow>
                </a:effectLst>
              </a:rPr>
              <a:t>3</a:t>
            </a:r>
            <a:endParaRPr lang="ru-RU" sz="3200" b="1" dirty="0" smtClean="0">
              <a:effectLst>
                <a:glow rad="228600">
                  <a:srgbClr val="FF0000">
                    <a:alpha val="40000"/>
                  </a:srgbClr>
                </a:glow>
              </a:effectLst>
            </a:endParaRPr>
          </a:p>
        </p:txBody>
      </p:sp>
      <p:sp>
        <p:nvSpPr>
          <p:cNvPr id="20" name="Облако 19"/>
          <p:cNvSpPr/>
          <p:nvPr/>
        </p:nvSpPr>
        <p:spPr>
          <a:xfrm>
            <a:off x="6500826" y="1285860"/>
            <a:ext cx="2286016" cy="1428760"/>
          </a:xfrm>
          <a:prstGeom prst="cloud">
            <a:avLst/>
          </a:prstGeom>
          <a:gradFill flip="none" rotWithShape="1">
            <a:gsLst>
              <a:gs pos="0">
                <a:srgbClr val="FC10FC">
                  <a:tint val="66000"/>
                  <a:satMod val="160000"/>
                </a:srgbClr>
              </a:gs>
              <a:gs pos="50000">
                <a:srgbClr val="FC10FC">
                  <a:tint val="44500"/>
                  <a:satMod val="160000"/>
                </a:srgbClr>
              </a:gs>
              <a:gs pos="100000">
                <a:srgbClr val="FC10F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C1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(</a:t>
            </a:r>
            <a:r>
              <a:rPr lang="ru-RU" sz="3600" b="1" dirty="0" err="1" smtClean="0">
                <a:solidFill>
                  <a:schemeClr val="tx1"/>
                </a:solidFill>
              </a:rPr>
              <a:t>а</a:t>
            </a:r>
            <a:r>
              <a:rPr lang="ru-RU" sz="3600" b="1" dirty="0" err="1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+</a:t>
            </a:r>
            <a:r>
              <a:rPr lang="ru-RU" sz="3600" b="1" dirty="0" err="1" smtClean="0">
                <a:solidFill>
                  <a:schemeClr val="tx1"/>
                </a:solidFill>
              </a:rPr>
              <a:t>в</a:t>
            </a:r>
            <a:r>
              <a:rPr lang="ru-RU" sz="3600" b="1" dirty="0" smtClean="0">
                <a:solidFill>
                  <a:schemeClr val="tx1"/>
                </a:solidFill>
              </a:rPr>
              <a:t>)</a:t>
            </a:r>
            <a:r>
              <a:rPr lang="ru-RU" sz="3600" b="1" baseline="30000" dirty="0" smtClean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2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" name="Облако 20"/>
          <p:cNvSpPr/>
          <p:nvPr/>
        </p:nvSpPr>
        <p:spPr>
          <a:xfrm>
            <a:off x="6858016" y="4114800"/>
            <a:ext cx="2285984" cy="1571636"/>
          </a:xfrm>
          <a:prstGeom prst="cloud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(</a:t>
            </a:r>
            <a:r>
              <a:rPr lang="ru-RU" sz="3200" b="1" i="1" dirty="0" smtClean="0">
                <a:solidFill>
                  <a:schemeClr val="tx1"/>
                </a:solidFill>
              </a:rPr>
              <a:t>а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–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i="1" dirty="0" smtClean="0">
                <a:solidFill>
                  <a:schemeClr val="tx1"/>
                </a:solidFill>
              </a:rPr>
              <a:t>в</a:t>
            </a:r>
            <a:r>
              <a:rPr lang="ru-RU" sz="3200" b="1" dirty="0" smtClean="0">
                <a:solidFill>
                  <a:schemeClr val="tx1"/>
                </a:solidFill>
              </a:rPr>
              <a:t>)</a:t>
            </a:r>
            <a:r>
              <a:rPr lang="ru-RU" sz="3200" b="1" baseline="30000" dirty="0" smtClean="0">
                <a:solidFill>
                  <a:schemeClr val="tx1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</a:rPr>
              <a:t>3</a:t>
            </a:r>
            <a:endParaRPr lang="ru-RU" sz="3200" b="1" dirty="0" smtClean="0">
              <a:solidFill>
                <a:schemeClr val="tx1"/>
              </a:solidFill>
              <a:effectLst>
                <a:glow rad="228600">
                  <a:srgbClr val="FF0000">
                    <a:alpha val="40000"/>
                  </a:srgbClr>
                </a:glow>
              </a:effectLst>
            </a:endParaRPr>
          </a:p>
        </p:txBody>
      </p:sp>
      <p:sp>
        <p:nvSpPr>
          <p:cNvPr id="22" name="Облако 21"/>
          <p:cNvSpPr/>
          <p:nvPr/>
        </p:nvSpPr>
        <p:spPr>
          <a:xfrm>
            <a:off x="3657600" y="4648200"/>
            <a:ext cx="2786082" cy="1585922"/>
          </a:xfrm>
          <a:prstGeom prst="cloud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i="1" dirty="0" smtClean="0">
                <a:solidFill>
                  <a:schemeClr val="tx1"/>
                </a:solidFill>
              </a:rPr>
              <a:t>а</a:t>
            </a:r>
            <a:r>
              <a:rPr lang="ru-RU" sz="4000" b="1" baseline="30000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ru-RU" sz="4000" b="1" dirty="0" smtClean="0">
                <a:solidFill>
                  <a:schemeClr val="tx1"/>
                </a:solidFill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</a:rPr>
              <a:t>+</a:t>
            </a:r>
            <a:r>
              <a:rPr lang="ru-RU" sz="4000" b="1" dirty="0" smtClean="0">
                <a:solidFill>
                  <a:schemeClr val="tx1"/>
                </a:solidFill>
              </a:rPr>
              <a:t> </a:t>
            </a:r>
            <a:r>
              <a:rPr lang="ru-RU" sz="4000" b="1" i="1" dirty="0" smtClean="0">
                <a:solidFill>
                  <a:schemeClr val="tx1"/>
                </a:solidFill>
              </a:rPr>
              <a:t>в</a:t>
            </a:r>
            <a:r>
              <a:rPr lang="ru-RU" sz="4000" b="1" baseline="30000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</a:t>
            </a:r>
            <a:endParaRPr lang="ru-RU" sz="4000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4724400" y="2514600"/>
            <a:ext cx="2786082" cy="1714512"/>
          </a:xfrm>
          <a:prstGeom prst="cloud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(а </a:t>
            </a:r>
            <a:r>
              <a:rPr lang="ru-RU" sz="3600" b="1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ru-RU" sz="3600" b="1" dirty="0" smtClean="0">
                <a:solidFill>
                  <a:schemeClr val="tx1"/>
                </a:solidFill>
              </a:rPr>
              <a:t> в)</a:t>
            </a:r>
            <a:r>
              <a:rPr lang="ru-RU" sz="3600" b="1" baseline="30000" dirty="0" smtClean="0">
                <a:solidFill>
                  <a:schemeClr val="tx1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</a:rPr>
              <a:t>2</a:t>
            </a:r>
            <a:r>
              <a:rPr lang="ru-RU" sz="3600" b="1" dirty="0" smtClean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24" name="Облако 23"/>
          <p:cNvSpPr/>
          <p:nvPr/>
        </p:nvSpPr>
        <p:spPr>
          <a:xfrm>
            <a:off x="1905000" y="5029200"/>
            <a:ext cx="1785950" cy="1357322"/>
          </a:xfrm>
          <a:prstGeom prst="cloud">
            <a:avLst/>
          </a:prstGeom>
          <a:gradFill flip="none" rotWithShape="1">
            <a:gsLst>
              <a:gs pos="0">
                <a:srgbClr val="13F4F9">
                  <a:tint val="66000"/>
                  <a:satMod val="160000"/>
                </a:srgbClr>
              </a:gs>
              <a:gs pos="50000">
                <a:srgbClr val="13F4F9">
                  <a:tint val="44500"/>
                  <a:satMod val="160000"/>
                </a:srgbClr>
              </a:gs>
              <a:gs pos="100000">
                <a:srgbClr val="13F4F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4400" b="1" dirty="0" smtClean="0">
                <a:solidFill>
                  <a:schemeClr val="tx1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</a:rPr>
              <a:t>2</a:t>
            </a:r>
            <a:r>
              <a:rPr lang="ru-RU" sz="4400" b="1" dirty="0" smtClean="0">
                <a:solidFill>
                  <a:schemeClr val="tx1"/>
                </a:solidFill>
              </a:rPr>
              <a:t>ав </a:t>
            </a: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4419600" cy="762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bg1"/>
                </a:solidFill>
                <a:latin typeface="Sylfaen" pitchFamily="18" charset="0"/>
              </a:rPr>
              <a:t>Учимся читать!</a:t>
            </a:r>
            <a:endParaRPr lang="ru-RU" i="1" dirty="0">
              <a:solidFill>
                <a:schemeClr val="bg1"/>
              </a:solidFill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лако 4"/>
          <p:cNvSpPr/>
          <p:nvPr/>
        </p:nvSpPr>
        <p:spPr>
          <a:xfrm>
            <a:off x="1752600" y="2133600"/>
            <a:ext cx="5257800" cy="388620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7200" b="1" i="1" dirty="0" smtClean="0">
                <a:solidFill>
                  <a:srgbClr val="002060"/>
                </a:solidFill>
              </a:rPr>
              <a:t>а</a:t>
            </a:r>
            <a:r>
              <a:rPr lang="en-US" sz="7200" b="1" i="1" baseline="30000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sz="7200" b="1" i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7200" b="1" i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–</a:t>
            </a:r>
            <a:r>
              <a:rPr lang="ru-RU" sz="7200" b="1" i="1" dirty="0" smtClean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7200" b="1" i="1" dirty="0" smtClean="0">
                <a:solidFill>
                  <a:srgbClr val="002060"/>
                </a:solidFill>
              </a:rPr>
              <a:t>в</a:t>
            </a:r>
            <a:r>
              <a:rPr lang="en-US" sz="7200" b="1" i="1" baseline="30000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</a:t>
            </a:r>
            <a:endParaRPr lang="ru-RU" sz="7200" b="1" i="1" dirty="0" smtClean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8382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Разность квадратов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7000" y="838200"/>
            <a:ext cx="3429000" cy="8382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Цель урока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066800" y="2362200"/>
            <a:ext cx="6858000" cy="38862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Выучить новую формулу</a:t>
            </a:r>
          </a:p>
          <a:p>
            <a:pPr algn="ctr">
              <a:buFont typeface="Wingdings" pitchFamily="2" charset="2"/>
              <a:buChar char="v"/>
            </a:pPr>
            <a:endParaRPr lang="ru-RU" sz="24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Научиться применять ее в нужных ситуациях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019800" cy="762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Выполните действия: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33400" y="1524001"/>
            <a:ext cx="8153400" cy="4800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32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1 </a:t>
            </a:r>
            <a:r>
              <a:rPr kumimoji="0" lang="ru-RU" sz="36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вариант 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  </a:t>
            </a: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   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     </a:t>
            </a: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        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     </a:t>
            </a:r>
            <a:r>
              <a:rPr kumimoji="0" lang="ru-RU" sz="36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2 вариант</a:t>
            </a:r>
            <a:r>
              <a:rPr kumimoji="0" lang="en-US" sz="28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  <a:uLnTx/>
                <a:uFillTx/>
                <a:latin typeface="Book Antiqua" pitchFamily="18" charset="0"/>
                <a:ea typeface="+mn-ea"/>
                <a:cs typeface="Arial" charset="0"/>
              </a:rPr>
              <a:t>      </a:t>
            </a:r>
            <a:endParaRPr kumimoji="0" lang="ru-RU" sz="2600" b="1" i="1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rgbClr val="FF0000">
                    <a:alpha val="40000"/>
                  </a:srgbClr>
                </a:glow>
              </a:effectLst>
              <a:uLnTx/>
              <a:uFillTx/>
              <a:latin typeface="Book Antiqua" pitchFamily="18" charset="0"/>
              <a:ea typeface="+mn-ea"/>
              <a:cs typeface="Arial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  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(</a:t>
            </a:r>
            <a:r>
              <a:rPr kumimoji="0" lang="ru-RU" sz="360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а+в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)(</a:t>
            </a:r>
            <a:r>
              <a:rPr kumimoji="0" lang="ru-RU" sz="360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а-в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)            (</a:t>
            </a:r>
            <a:r>
              <a:rPr kumimoji="0" lang="ru-RU" sz="360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х+у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)(</a:t>
            </a:r>
            <a:r>
              <a:rPr kumimoji="0" lang="ru-RU" sz="360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х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- у)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ru-RU" sz="3600" dirty="0" smtClean="0">
              <a:latin typeface="Arial Black" pitchFamily="34" charset="0"/>
              <a:cs typeface="Arial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3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cs typeface="Arial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cs typeface="Arial" charset="0"/>
              </a:rPr>
              <a:t>   (5-с)(5+с)         </a:t>
            </a:r>
            <a:r>
              <a:rPr lang="ru-RU" sz="3600" dirty="0" smtClean="0">
                <a:latin typeface="Arial Black" pitchFamily="34" charset="0"/>
                <a:cs typeface="Arial" charset="0"/>
              </a:rPr>
              <a:t>  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(</a:t>
            </a:r>
            <a:r>
              <a:rPr kumimoji="0" lang="en-US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m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-8)(</a:t>
            </a:r>
            <a:r>
              <a:rPr kumimoji="0" lang="en-US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m</a:t>
            </a:r>
            <a:r>
              <a:rPr kumimoji="0" lang="ru-RU" sz="3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charset="0"/>
              </a:rPr>
              <a:t> +8)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3962400" cy="762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Ваши выводы: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219200"/>
            <a:ext cx="8280000" cy="54168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4000" dirty="0" smtClean="0"/>
          </a:p>
          <a:p>
            <a:pPr algn="ctr"/>
            <a:endParaRPr lang="en-US" sz="4000" dirty="0" smtClean="0"/>
          </a:p>
          <a:p>
            <a:pPr algn="ctr"/>
            <a:endParaRPr lang="en-US" sz="4000" dirty="0" smtClean="0"/>
          </a:p>
          <a:p>
            <a:pPr algn="ctr"/>
            <a:r>
              <a:rPr lang="ru-RU" sz="6600" dirty="0" smtClean="0"/>
              <a:t>(</a:t>
            </a:r>
            <a:r>
              <a:rPr lang="en-US" sz="6600" dirty="0" smtClean="0"/>
              <a:t>a-b</a:t>
            </a:r>
            <a:r>
              <a:rPr lang="ru-RU" sz="6600" dirty="0" smtClean="0"/>
              <a:t>)</a:t>
            </a:r>
            <a:r>
              <a:rPr lang="en-US" sz="6600" dirty="0" smtClean="0"/>
              <a:t>(</a:t>
            </a:r>
            <a:r>
              <a:rPr lang="en-US" sz="6600" dirty="0" err="1" smtClean="0"/>
              <a:t>a+b</a:t>
            </a:r>
            <a:r>
              <a:rPr lang="en-US" sz="6600" dirty="0" smtClean="0"/>
              <a:t>)= a</a:t>
            </a:r>
            <a:r>
              <a:rPr lang="en-US" sz="6600" baseline="30000" dirty="0" smtClean="0"/>
              <a:t>2</a:t>
            </a:r>
            <a:r>
              <a:rPr lang="en-US" sz="6600" dirty="0" smtClean="0"/>
              <a:t>-b</a:t>
            </a:r>
            <a:r>
              <a:rPr lang="en-US" sz="6600" baseline="30000" dirty="0" smtClean="0"/>
              <a:t>2</a:t>
            </a:r>
          </a:p>
          <a:p>
            <a:pPr algn="ctr"/>
            <a:endParaRPr lang="en-US" sz="4000" baseline="30000" dirty="0" smtClean="0"/>
          </a:p>
          <a:p>
            <a:pPr algn="ctr"/>
            <a:endParaRPr lang="en-US" sz="4000" baseline="30000" dirty="0" smtClean="0"/>
          </a:p>
          <a:p>
            <a:pPr algn="ctr"/>
            <a:endParaRPr lang="en-US" sz="4000" baseline="30000" dirty="0" smtClean="0"/>
          </a:p>
          <a:p>
            <a:pPr algn="ctr"/>
            <a:endParaRPr lang="en-US" sz="4000" baseline="30000" dirty="0" smtClean="0"/>
          </a:p>
          <a:p>
            <a:pPr algn="ctr"/>
            <a:endParaRPr lang="en-US" sz="4000" baseline="30000" dirty="0" smtClean="0"/>
          </a:p>
          <a:p>
            <a:pPr algn="ctr"/>
            <a:endParaRPr lang="en-US" sz="4000" baseline="30000" dirty="0" smtClean="0"/>
          </a:p>
        </p:txBody>
      </p:sp>
      <p:sp>
        <p:nvSpPr>
          <p:cNvPr id="13" name="Выгнутая вверх стрелка 12"/>
          <p:cNvSpPr/>
          <p:nvPr/>
        </p:nvSpPr>
        <p:spPr>
          <a:xfrm>
            <a:off x="1981200" y="1752600"/>
            <a:ext cx="4953000" cy="1371600"/>
          </a:xfrm>
          <a:prstGeom prst="curved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низ стрелка 13"/>
          <p:cNvSpPr/>
          <p:nvPr/>
        </p:nvSpPr>
        <p:spPr>
          <a:xfrm rot="10800000" flipV="1">
            <a:off x="1981200" y="4114800"/>
            <a:ext cx="5105400" cy="15240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-облако 7"/>
          <p:cNvSpPr/>
          <p:nvPr/>
        </p:nvSpPr>
        <p:spPr>
          <a:xfrm rot="301211">
            <a:off x="2711903" y="692336"/>
            <a:ext cx="6261254" cy="4528800"/>
          </a:xfrm>
          <a:prstGeom prst="cloudCallout">
            <a:avLst>
              <a:gd name="adj1" fmla="val -45115"/>
              <a:gd name="adj2" fmla="val 4566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2400" b="1" i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</a:rPr>
              <a:t>Произведение разности двух выражений на их сумму равно…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328619">
            <a:off x="3220889" y="3500567"/>
            <a:ext cx="4724400" cy="65532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i="1" dirty="0" smtClean="0">
                <a:latin typeface="Times New Roman" pitchFamily="18" charset="0"/>
              </a:rPr>
              <a:t>…разности квадратов</a:t>
            </a:r>
            <a:r>
              <a:rPr lang="en-US" b="1" i="1" dirty="0" smtClean="0">
                <a:latin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</a:rPr>
              <a:t>этих выражений.</a:t>
            </a:r>
            <a:endParaRPr lang="ru-RU" b="1" i="1" dirty="0">
              <a:latin typeface="Times New Roman" pitchFamily="18" charset="0"/>
            </a:endParaRPr>
          </a:p>
        </p:txBody>
      </p:sp>
      <p:pic>
        <p:nvPicPr>
          <p:cNvPr id="4" name="Picture 10" descr="ANTN0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962400"/>
            <a:ext cx="327342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" y="152400"/>
            <a:ext cx="4116833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b="1" i="1" dirty="0" smtClean="0">
                <a:latin typeface="Times New Roman" pitchFamily="18" charset="0"/>
              </a:rPr>
              <a:t>(</a:t>
            </a:r>
            <a:r>
              <a:rPr lang="en-US" sz="4400" b="1" i="1" dirty="0" smtClean="0">
                <a:latin typeface="Times New Roman" pitchFamily="18" charset="0"/>
              </a:rPr>
              <a:t>a</a:t>
            </a:r>
            <a:r>
              <a:rPr lang="ru-RU" sz="4400" b="1" i="1" dirty="0" smtClean="0">
                <a:latin typeface="Times New Roman" pitchFamily="18" charset="0"/>
              </a:rPr>
              <a:t>-</a:t>
            </a:r>
            <a:r>
              <a:rPr lang="en-US" sz="4400" b="1" i="1" dirty="0" smtClean="0">
                <a:latin typeface="Times New Roman" pitchFamily="18" charset="0"/>
              </a:rPr>
              <a:t>b</a:t>
            </a:r>
            <a:r>
              <a:rPr lang="ru-RU" sz="4400" b="1" i="1" dirty="0" smtClean="0">
                <a:latin typeface="Times New Roman" pitchFamily="18" charset="0"/>
              </a:rPr>
              <a:t>)(</a:t>
            </a:r>
            <a:r>
              <a:rPr lang="en-US" sz="4400" b="1" i="1" dirty="0" smtClean="0">
                <a:latin typeface="Times New Roman" pitchFamily="18" charset="0"/>
              </a:rPr>
              <a:t>a</a:t>
            </a:r>
            <a:r>
              <a:rPr lang="ru-RU" sz="4400" b="1" i="1" dirty="0" smtClean="0">
                <a:latin typeface="Times New Roman" pitchFamily="18" charset="0"/>
              </a:rPr>
              <a:t>+</a:t>
            </a:r>
            <a:r>
              <a:rPr lang="en-US" sz="4400" b="1" i="1" dirty="0" smtClean="0">
                <a:latin typeface="Times New Roman" pitchFamily="18" charset="0"/>
              </a:rPr>
              <a:t>b</a:t>
            </a:r>
            <a:r>
              <a:rPr lang="ru-RU" sz="4400" b="1" i="1" dirty="0" smtClean="0">
                <a:latin typeface="Times New Roman" pitchFamily="18" charset="0"/>
              </a:rPr>
              <a:t>)=</a:t>
            </a:r>
            <a:r>
              <a:rPr lang="ru-RU" sz="4400" b="1" i="1" baseline="30000" dirty="0" smtClean="0">
                <a:latin typeface="Times New Roman" pitchFamily="18" charset="0"/>
              </a:rPr>
              <a:t> </a:t>
            </a:r>
            <a:r>
              <a:rPr lang="en-US" sz="4400" b="1" i="1" dirty="0" smtClean="0">
                <a:latin typeface="Times New Roman" pitchFamily="18" charset="0"/>
              </a:rPr>
              <a:t>a</a:t>
            </a:r>
            <a:r>
              <a:rPr lang="en-US" sz="4400" b="1" i="1" baseline="30000" dirty="0" smtClean="0">
                <a:latin typeface="Times New Roman" pitchFamily="18" charset="0"/>
              </a:rPr>
              <a:t>2</a:t>
            </a:r>
            <a:r>
              <a:rPr lang="en-US" sz="4400" b="1" i="1" dirty="0" smtClean="0">
                <a:latin typeface="Times New Roman" pitchFamily="18" charset="0"/>
              </a:rPr>
              <a:t>-b</a:t>
            </a:r>
            <a:r>
              <a:rPr lang="en-US" sz="4400" b="1" i="1" baseline="30000" dirty="0" smtClean="0">
                <a:latin typeface="Times New Roman" pitchFamily="18" charset="0"/>
              </a:rPr>
              <a:t>2</a:t>
            </a:r>
            <a:endParaRPr lang="ru-RU" b="1" i="1" baseline="300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build="p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8382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Попробуй примени формулу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2819400" cy="609600"/>
          </a:xfr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Right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Раскрой</a:t>
            </a:r>
            <a:r>
              <a:rPr lang="en-US" dirty="0" smtClean="0"/>
              <a:t> </a:t>
            </a:r>
            <a:r>
              <a:rPr lang="ru-RU" dirty="0" smtClean="0"/>
              <a:t>скобки</a:t>
            </a:r>
            <a:endParaRPr lang="ru-RU" dirty="0">
              <a:solidFill>
                <a:srgbClr val="DD2FAB"/>
              </a:solidFill>
            </a:endParaRPr>
          </a:p>
        </p:txBody>
      </p:sp>
      <p:pic>
        <p:nvPicPr>
          <p:cNvPr id="2050" name="Picture 2" descr="G:\ВСЕ для презентаций\аним\Новая папка\Photo 012.gif">
            <a:hlinkClick r:id="rId2" action="ppaction://hlinkpres?slideindex=1&amp;slidetitle=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752600"/>
            <a:ext cx="46482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4876800" cy="78028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Решаем в классе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28800"/>
            <a:ext cx="4648200" cy="426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6600" smtClean="0">
                <a:latin typeface="Century" pitchFamily="18" charset="0"/>
              </a:rPr>
              <a:t> № 376</a:t>
            </a:r>
            <a:endParaRPr lang="ru-RU" sz="6600" dirty="0">
              <a:latin typeface="Century" pitchFamily="18" charset="0"/>
            </a:endParaRPr>
          </a:p>
        </p:txBody>
      </p:sp>
      <p:pic>
        <p:nvPicPr>
          <p:cNvPr id="4" name="Picture 7" descr="Картинка 299 из 16997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0" y="1295400"/>
            <a:ext cx="409575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381000"/>
            <a:ext cx="3200400" cy="78028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Итог урока: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8087" y="1687286"/>
            <a:ext cx="3570513" cy="120032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С какой формулой сегодня познакомились?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2895600"/>
            <a:ext cx="3718390" cy="52322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Разность квадратов</a:t>
            </a:r>
            <a:r>
              <a:rPr lang="ru-RU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2286000"/>
            <a:ext cx="3259675" cy="584775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/>
              <a:t>Как ее записать?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5400" y="2895600"/>
            <a:ext cx="2890535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smtClean="0"/>
              <a:t>a</a:t>
            </a:r>
            <a:r>
              <a:rPr lang="en-US" sz="2800" b="1" baseline="30000" dirty="0" smtClean="0"/>
              <a:t>2-</a:t>
            </a:r>
            <a:r>
              <a:rPr lang="en-US" sz="2800" b="1" dirty="0" smtClean="0"/>
              <a:t>b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= (a-b)(</a:t>
            </a:r>
            <a:r>
              <a:rPr lang="en-US" sz="2800" b="1" dirty="0" err="1" smtClean="0"/>
              <a:t>a+b</a:t>
            </a:r>
            <a:r>
              <a:rPr lang="en-US" sz="2800" b="1" dirty="0" smtClean="0"/>
              <a:t>)</a:t>
            </a:r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724400"/>
            <a:ext cx="5127942" cy="58477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/>
              <a:t>Словесная формулировка?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лыбающееся лицо 1"/>
          <p:cNvSpPr/>
          <p:nvPr/>
        </p:nvSpPr>
        <p:spPr>
          <a:xfrm>
            <a:off x="611188" y="1484313"/>
            <a:ext cx="2089150" cy="1944687"/>
          </a:xfrm>
          <a:prstGeom prst="smileyFac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Улыбающееся лицо 2"/>
          <p:cNvSpPr/>
          <p:nvPr/>
        </p:nvSpPr>
        <p:spPr>
          <a:xfrm>
            <a:off x="3419475" y="2882900"/>
            <a:ext cx="2089150" cy="2058988"/>
          </a:xfrm>
          <a:prstGeom prst="smileyFace">
            <a:avLst>
              <a:gd name="adj" fmla="val -35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6372225" y="4292600"/>
            <a:ext cx="2160588" cy="1944688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381000"/>
            <a:ext cx="5791200" cy="78028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Подумай и вычисли!</a:t>
            </a:r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idx="1"/>
          </p:nvPr>
        </p:nvGraphicFramePr>
        <p:xfrm>
          <a:off x="1447800" y="1524000"/>
          <a:ext cx="5283200" cy="1676400"/>
        </p:xfrm>
        <a:graphic>
          <a:graphicData uri="http://schemas.openxmlformats.org/presentationml/2006/ole">
            <p:oleObj spid="_x0000_s1026" name="Формула" r:id="rId3" imgW="1320480" imgH="419040" progId="Equation.3">
              <p:embed/>
            </p:oleObj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581400"/>
            <a:ext cx="3416301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6-конечная звезда 7"/>
          <p:cNvSpPr/>
          <p:nvPr/>
        </p:nvSpPr>
        <p:spPr>
          <a:xfrm>
            <a:off x="4800600" y="3429000"/>
            <a:ext cx="2895600" cy="3124200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Ответ: </a:t>
            </a:r>
            <a:endParaRPr lang="ru-RU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248400" y="4724400"/>
          <a:ext cx="838200" cy="572520"/>
        </p:xfrm>
        <a:graphic>
          <a:graphicData uri="http://schemas.openxmlformats.org/presentationml/2006/ole">
            <p:oleObj spid="_x0000_s1027" name="Формула" r:id="rId5" imgW="2030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ВСЕ для презентаций\аним\Новая папка\128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8600"/>
            <a:ext cx="74676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345</TotalTime>
  <Words>213</Words>
  <Application>Microsoft Office PowerPoint</Application>
  <PresentationFormat>Экран (4:3)</PresentationFormat>
  <Paragraphs>68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Поток</vt:lpstr>
      <vt:lpstr>Формула</vt:lpstr>
      <vt:lpstr>Слайд 1</vt:lpstr>
      <vt:lpstr>Слайд 2</vt:lpstr>
      <vt:lpstr>Изучили формулы:</vt:lpstr>
      <vt:lpstr>Проверим знание формул!</vt:lpstr>
      <vt:lpstr>Внимание!</vt:lpstr>
      <vt:lpstr>Учимся читать!</vt:lpstr>
      <vt:lpstr>Разность квадратов</vt:lpstr>
      <vt:lpstr>Цель урока</vt:lpstr>
      <vt:lpstr>Выполните действия:</vt:lpstr>
      <vt:lpstr>Ваши выводы:</vt:lpstr>
      <vt:lpstr>Слайд 11</vt:lpstr>
      <vt:lpstr>Попробуй примени формулу</vt:lpstr>
      <vt:lpstr>Решаем в классе</vt:lpstr>
      <vt:lpstr>Итог урока:</vt:lpstr>
      <vt:lpstr>Слайд 15</vt:lpstr>
      <vt:lpstr>Подумай и вычисли!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21.03. Классная работа.</dc:title>
  <cp:lastModifiedBy>User</cp:lastModifiedBy>
  <cp:revision>35</cp:revision>
  <dcterms:modified xsi:type="dcterms:W3CDTF">2017-09-11T06:47:59Z</dcterms:modified>
</cp:coreProperties>
</file>